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2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3" autoAdjust="0"/>
    <p:restoredTop sz="94745" autoAdjust="0"/>
  </p:normalViewPr>
  <p:slideViewPr>
    <p:cSldViewPr snapToGrid="0" snapToObjects="1">
      <p:cViewPr varScale="1">
        <p:scale>
          <a:sx n="98" d="100"/>
          <a:sy n="98" d="100"/>
        </p:scale>
        <p:origin x="9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75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85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22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898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598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93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24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816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11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983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FADEB-A478-B349-B287-1178EB9E7214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BC69F-381D-BC47-9B5D-6CC7CC463A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39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00576" y="561143"/>
            <a:ext cx="8194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n>
                  <a:solidFill>
                    <a:srgbClr val="FF0000"/>
                  </a:solidFill>
                </a:ln>
              </a:rPr>
              <a:t>MISSIONE ARCHEOLOGICA ITALIAN A JERASH</a:t>
            </a:r>
          </a:p>
          <a:p>
            <a:r>
              <a:rPr lang="it-IT" sz="4000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      IL SANTUARIO DI ARTEMIDE</a:t>
            </a:r>
          </a:p>
          <a:p>
            <a:endParaRPr lang="it-IT" sz="24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6911" y="3475149"/>
            <a:ext cx="37905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D</a:t>
            </a:r>
            <a:r>
              <a:rPr lang="it-IT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OCUMENTAZIONE &amp; </a:t>
            </a:r>
            <a:r>
              <a:rPr lang="it-IT" sz="40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S</a:t>
            </a:r>
            <a:r>
              <a:rPr lang="it-IT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CAVO </a:t>
            </a:r>
            <a:r>
              <a:rPr lang="it-IT" sz="40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1977-2008</a:t>
            </a:r>
          </a:p>
          <a:p>
            <a:endParaRPr lang="it-IT" b="1" dirty="0">
              <a:solidFill>
                <a:srgbClr val="80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18146" y="2027989"/>
            <a:ext cx="920778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La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MISSIONE ARCHEOLOGICA ITALIANA A JERASH  </a:t>
            </a: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di scavo e restauro è diretta dall'arch. Roberto Parapetti </a:t>
            </a:r>
          </a:p>
          <a:p>
            <a:pPr>
              <a:spcAft>
                <a:spcPts val="0"/>
              </a:spcAft>
            </a:pP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(dal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1977</a:t>
            </a: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 per conto del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Centro Ricerche Archeologiche e Scavi di Torino CRAST</a:t>
            </a: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 - (</a:t>
            </a:r>
            <a:r>
              <a:rPr lang="it-IT" sz="1400" dirty="0" err="1">
                <a:effectLst/>
                <a:latin typeface="Cambria"/>
                <a:ea typeface="ＭＳ 明朝"/>
                <a:cs typeface="Times New Roman"/>
              </a:rPr>
              <a:t>www.centroscavitorino.it</a:t>
            </a: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) </a:t>
            </a:r>
          </a:p>
          <a:p>
            <a:pPr>
              <a:spcAft>
                <a:spcPts val="0"/>
              </a:spcAft>
            </a:pP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e  dal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2009</a:t>
            </a: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 per conto di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Monumenta </a:t>
            </a:r>
            <a:r>
              <a:rPr lang="it-IT" sz="1600" dirty="0" err="1">
                <a:effectLst/>
                <a:latin typeface="Cambria"/>
                <a:ea typeface="ＭＳ 明朝"/>
                <a:cs typeface="Times New Roman"/>
              </a:rPr>
              <a:t>Orientalia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. </a:t>
            </a:r>
          </a:p>
          <a:p>
            <a:pPr>
              <a:spcAft>
                <a:spcPts val="0"/>
              </a:spcAft>
            </a:pPr>
            <a:endParaRPr lang="it-IT" sz="1400" dirty="0">
              <a:latin typeface="Cambria"/>
              <a:ea typeface="ＭＳ 明朝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effectLst/>
                <a:latin typeface="Cambria"/>
                <a:ea typeface="ＭＳ 明朝"/>
                <a:cs typeface="Times New Roman"/>
              </a:rPr>
              <a:t>L’area principale di ricerca ha preso in esame in particolare il complesso monumentale del </a:t>
            </a:r>
            <a:r>
              <a:rPr lang="it-IT" sz="1600" dirty="0">
                <a:effectLst/>
                <a:latin typeface="Cambria"/>
                <a:ea typeface="ＭＳ 明朝"/>
                <a:cs typeface="Times New Roman"/>
              </a:rPr>
              <a:t>Santuario di Artemide</a:t>
            </a:r>
          </a:p>
        </p:txBody>
      </p:sp>
      <p:sp>
        <p:nvSpPr>
          <p:cNvPr id="11" name="CasellaDiTesto 10"/>
          <p:cNvSpPr txBox="1"/>
          <p:nvPr/>
        </p:nvSpPr>
        <p:spPr>
          <a:xfrm rot="10800000" flipV="1">
            <a:off x="3087948" y="6217933"/>
            <a:ext cx="221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JERASH (RAF 1926)</a:t>
            </a:r>
          </a:p>
        </p:txBody>
      </p:sp>
      <p:sp>
        <p:nvSpPr>
          <p:cNvPr id="13" name="Freccia giù 12"/>
          <p:cNvSpPr/>
          <p:nvPr/>
        </p:nvSpPr>
        <p:spPr>
          <a:xfrm>
            <a:off x="6436664" y="3499896"/>
            <a:ext cx="455625" cy="5041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3" name="Immagine 2" descr="img60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588" y="3320652"/>
            <a:ext cx="3055396" cy="3537348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4249297" y="391716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533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tavola 6 xx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582" y="-1"/>
            <a:ext cx="2831855" cy="3620449"/>
          </a:xfrm>
          <a:prstGeom prst="rect">
            <a:avLst/>
          </a:prstGeom>
        </p:spPr>
      </p:pic>
      <p:pic>
        <p:nvPicPr>
          <p:cNvPr id="5" name="Immagine 4" descr="2. tavola 17.x t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" y="3620449"/>
            <a:ext cx="9037816" cy="333405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482506" y="2477970"/>
            <a:ext cx="483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Piazza Ovale, Criptoportico,</a:t>
            </a:r>
          </a:p>
          <a:p>
            <a:r>
              <a:rPr lang="it-IT" dirty="0">
                <a:solidFill>
                  <a:srgbClr val="FF0000"/>
                </a:solidFill>
              </a:rPr>
              <a:t>                Porta Sud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992225" y="6375481"/>
            <a:ext cx="732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</a:t>
            </a:r>
            <a:r>
              <a:rPr lang="it-IT" dirty="0">
                <a:solidFill>
                  <a:srgbClr val="FF0000"/>
                </a:solidFill>
              </a:rPr>
              <a:t>Via Colonnata N-S = </a:t>
            </a:r>
            <a:r>
              <a:rPr lang="it-IT" i="1" dirty="0">
                <a:solidFill>
                  <a:srgbClr val="FF0000"/>
                </a:solidFill>
              </a:rPr>
              <a:t>Cardo  </a:t>
            </a:r>
            <a:r>
              <a:rPr lang="it-IT" dirty="0">
                <a:solidFill>
                  <a:srgbClr val="FF0000"/>
                </a:solidFill>
              </a:rPr>
              <a:t>fra Tetrapilo Sud e Tetrapilo Nord</a:t>
            </a:r>
          </a:p>
        </p:txBody>
      </p:sp>
      <p:pic>
        <p:nvPicPr>
          <p:cNvPr id="2" name="Immagine 1" descr="tavola 25 xxx.t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384" y="69327"/>
            <a:ext cx="3551122" cy="355112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133964" y="2477970"/>
            <a:ext cx="2585437" cy="65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RILIEVI TOPOGRAFICI: </a:t>
            </a:r>
          </a:p>
          <a:p>
            <a:r>
              <a:rPr lang="it-IT" dirty="0">
                <a:solidFill>
                  <a:srgbClr val="FF0000"/>
                </a:solidFill>
              </a:rPr>
              <a:t>area urbana</a:t>
            </a:r>
          </a:p>
        </p:txBody>
      </p:sp>
    </p:spTree>
    <p:extLst>
      <p:ext uri="{BB962C8B-B14F-4D97-AF65-F5344CB8AC3E}">
        <p14:creationId xmlns:p14="http://schemas.microsoft.com/office/powerpoint/2010/main" val="25511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. pannello 1-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798" y="0"/>
            <a:ext cx="7588438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013240" y="0"/>
            <a:ext cx="410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SANCTUARIO DI ARTEMIDE  (</a:t>
            </a:r>
            <a:r>
              <a:rPr lang="it-IT" sz="2400" dirty="0" err="1">
                <a:solidFill>
                  <a:schemeClr val="bg1"/>
                </a:solidFill>
              </a:rPr>
              <a:t>DoA</a:t>
            </a:r>
            <a:r>
              <a:rPr lang="it-IT" sz="2400" dirty="0">
                <a:solidFill>
                  <a:schemeClr val="bg1"/>
                </a:solidFill>
              </a:rPr>
              <a:t> </a:t>
            </a:r>
            <a:r>
              <a:rPr lang="it-IT" sz="2000" dirty="0">
                <a:solidFill>
                  <a:schemeClr val="bg1"/>
                </a:solidFill>
              </a:rPr>
              <a:t>1986) </a:t>
            </a:r>
          </a:p>
        </p:txBody>
      </p:sp>
    </p:spTree>
    <p:extLst>
      <p:ext uri="{BB962C8B-B14F-4D97-AF65-F5344CB8AC3E}">
        <p14:creationId xmlns:p14="http://schemas.microsoft.com/office/powerpoint/2010/main" val="10217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133 x 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5632"/>
            <a:ext cx="9202370" cy="417676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697279" y="4644638"/>
            <a:ext cx="77945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SANTUARIO DI ARTEMIDE </a:t>
            </a:r>
            <a:r>
              <a:rPr lang="it-IT" dirty="0"/>
              <a:t>(in grigio le aree di indagine archeologica)</a:t>
            </a:r>
          </a:p>
          <a:p>
            <a:endParaRPr lang="it-IT" dirty="0"/>
          </a:p>
          <a:p>
            <a:pPr marL="342900" indent="-342900">
              <a:buAutoNum type="arabicPeriod"/>
            </a:pPr>
            <a:r>
              <a:rPr lang="it-IT" dirty="0"/>
              <a:t>Terrazza Superiore</a:t>
            </a:r>
          </a:p>
          <a:p>
            <a:pPr marL="342900" indent="-342900">
              <a:buAutoNum type="arabicPeriod"/>
            </a:pPr>
            <a:r>
              <a:rPr lang="it-IT" dirty="0"/>
              <a:t>Terrazza Intermedia</a:t>
            </a:r>
          </a:p>
          <a:p>
            <a:pPr marL="342900" indent="-342900">
              <a:buAutoNum type="arabicPeriod"/>
            </a:pPr>
            <a:r>
              <a:rPr lang="it-IT" dirty="0"/>
              <a:t>Settore Est</a:t>
            </a:r>
          </a:p>
          <a:p>
            <a:r>
              <a:rPr lang="it-IT" dirty="0"/>
              <a:t>	</a:t>
            </a:r>
            <a:r>
              <a:rPr lang="it-IT" dirty="0">
                <a:solidFill>
                  <a:srgbClr val="FF0000"/>
                </a:solidFill>
              </a:rPr>
              <a:t>g. Grande Via Colonnata Nord-Sud </a:t>
            </a:r>
            <a:r>
              <a:rPr lang="it-IT" dirty="0"/>
              <a:t>= </a:t>
            </a:r>
            <a:r>
              <a:rPr lang="it-IT" i="1" dirty="0"/>
              <a:t>Cardo</a:t>
            </a:r>
          </a:p>
        </p:txBody>
      </p:sp>
    </p:spTree>
    <p:extLst>
      <p:ext uri="{BB962C8B-B14F-4D97-AF65-F5344CB8AC3E}">
        <p14:creationId xmlns:p14="http://schemas.microsoft.com/office/powerpoint/2010/main" val="34497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0. img139 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7166"/>
            <a:ext cx="4564911" cy="3302005"/>
          </a:xfrm>
          <a:prstGeom prst="rect">
            <a:avLst/>
          </a:prstGeom>
        </p:spPr>
      </p:pic>
      <p:pic>
        <p:nvPicPr>
          <p:cNvPr id="3" name="Immagine 2" descr="11. img88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779" y="-87166"/>
            <a:ext cx="4736633" cy="3302005"/>
          </a:xfrm>
          <a:prstGeom prst="rect">
            <a:avLst/>
          </a:prstGeom>
        </p:spPr>
      </p:pic>
      <p:pic>
        <p:nvPicPr>
          <p:cNvPr id="5" name="Immagine 4" descr="12. img606.x 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53" y="4092113"/>
            <a:ext cx="4970250" cy="2686261"/>
          </a:xfrm>
          <a:prstGeom prst="rect">
            <a:avLst/>
          </a:prstGeom>
        </p:spPr>
      </p:pic>
      <p:pic>
        <p:nvPicPr>
          <p:cNvPr id="6" name="Immagine 5" descr="13. img06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203" y="4092113"/>
            <a:ext cx="3264797" cy="228902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36578" y="3214839"/>
            <a:ext cx="9375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TERRAZZA INTERMEDIA: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gradinata, ambiente absidato, mosaico pavimentale (</a:t>
            </a:r>
            <a:r>
              <a:rPr lang="it-IT" sz="2400" dirty="0" err="1">
                <a:solidFill>
                  <a:srgbClr val="FF0000"/>
                </a:solidFill>
              </a:rPr>
              <a:t>dett</a:t>
            </a:r>
            <a:r>
              <a:rPr lang="it-IT" sz="2400" dirty="0">
                <a:solidFill>
                  <a:srgbClr val="FF0000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7034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4. tavola 6 x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4" y="0"/>
            <a:ext cx="5787973" cy="4216315"/>
          </a:xfrm>
          <a:prstGeom prst="rect">
            <a:avLst/>
          </a:prstGeom>
        </p:spPr>
      </p:pic>
      <p:pic>
        <p:nvPicPr>
          <p:cNvPr id="4" name="Immagine 3" descr="15. img779 x 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9149" y="2510184"/>
            <a:ext cx="3024851" cy="4347816"/>
          </a:xfrm>
          <a:prstGeom prst="rect">
            <a:avLst/>
          </a:prstGeom>
        </p:spPr>
      </p:pic>
      <p:pic>
        <p:nvPicPr>
          <p:cNvPr id="5" name="Immagine 4" descr="14. img778 x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885" y="-46320"/>
            <a:ext cx="3322532" cy="2549535"/>
          </a:xfrm>
          <a:prstGeom prst="rect">
            <a:avLst/>
          </a:prstGeom>
        </p:spPr>
      </p:pic>
      <p:pic>
        <p:nvPicPr>
          <p:cNvPr id="7" name="Immagine 6" descr="6. img721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03599"/>
            <a:ext cx="2938532" cy="1954401"/>
          </a:xfrm>
          <a:prstGeom prst="rect">
            <a:avLst/>
          </a:prstGeom>
        </p:spPr>
      </p:pic>
      <p:pic>
        <p:nvPicPr>
          <p:cNvPr id="8" name="Immagine 7" descr="7. img880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360" y="4903599"/>
            <a:ext cx="2872525" cy="195440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" y="4216314"/>
            <a:ext cx="5092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	TERRAZZA SUPERIORE:</a:t>
            </a:r>
          </a:p>
          <a:p>
            <a:r>
              <a:rPr lang="it-IT" dirty="0">
                <a:solidFill>
                  <a:srgbClr val="FF0000"/>
                </a:solidFill>
              </a:rPr>
              <a:t>	Area delle Fornaci fra Tempio e Grande Altare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956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nza titolo xx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063" y="0"/>
            <a:ext cx="7065619" cy="334635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973063" y="3536501"/>
            <a:ext cx="846434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                       FRONTE OVEST DEL SANTUARO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            </a:t>
            </a:r>
          </a:p>
          <a:p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3" name="Immagine 2" descr="tavola 1 XX.t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2982" y="4110084"/>
            <a:ext cx="6112169" cy="305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23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g14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910" y="4224"/>
            <a:ext cx="2758090" cy="4173812"/>
          </a:xfrm>
          <a:prstGeom prst="rect">
            <a:avLst/>
          </a:prstGeom>
        </p:spPr>
      </p:pic>
      <p:pic>
        <p:nvPicPr>
          <p:cNvPr id="4" name="Immagine 3" descr="img98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073" y="4159005"/>
            <a:ext cx="3845927" cy="2702701"/>
          </a:xfrm>
          <a:prstGeom prst="rect">
            <a:avLst/>
          </a:prstGeom>
        </p:spPr>
      </p:pic>
      <p:pic>
        <p:nvPicPr>
          <p:cNvPr id="5" name="Immagine 4" descr="lucido1.t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06" y="5301204"/>
            <a:ext cx="5089067" cy="155679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09006" y="4292028"/>
            <a:ext cx="59823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</a:rPr>
              <a:t>    FRONTE OVEST DEL SANTUARO </a:t>
            </a:r>
          </a:p>
          <a:p>
            <a:r>
              <a:rPr lang="it-IT" dirty="0">
                <a:solidFill>
                  <a:srgbClr val="FF0000"/>
                </a:solidFill>
              </a:rPr>
              <a:t>BOTTEGHE A SUD DEL PROPILEO OVEST, Esedra Sud</a:t>
            </a:r>
          </a:p>
        </p:txBody>
      </p:sp>
      <p:pic>
        <p:nvPicPr>
          <p:cNvPr id="6" name="Immagine 5" descr="img126 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6191311" cy="400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4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4041338 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49" y="0"/>
            <a:ext cx="7604593" cy="536362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84255" y="5363626"/>
            <a:ext cx="7668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SETTORE DEL SANTUARIO DI ARTEMIDE A EST DEL CARDO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PIAZZA TRAPEZIA, VIA COLONNATA N-S, / ATRIO DELLA CHIESA DEI PROPILEI</a:t>
            </a:r>
          </a:p>
        </p:txBody>
      </p:sp>
    </p:spTree>
    <p:extLst>
      <p:ext uri="{BB962C8B-B14F-4D97-AF65-F5344CB8AC3E}">
        <p14:creationId xmlns:p14="http://schemas.microsoft.com/office/powerpoint/2010/main" val="962031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3356" y="502692"/>
            <a:ext cx="641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     CELLA DEL TEMPIO DI ARTEMIDE</a:t>
            </a:r>
          </a:p>
        </p:txBody>
      </p:sp>
      <p:pic>
        <p:nvPicPr>
          <p:cNvPr id="3" name="Immagine 2" descr="img45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50" y="1289829"/>
            <a:ext cx="3660245" cy="4971184"/>
          </a:xfrm>
          <a:prstGeom prst="rect">
            <a:avLst/>
          </a:prstGeom>
        </p:spPr>
      </p:pic>
      <p:pic>
        <p:nvPicPr>
          <p:cNvPr id="4" name="Immagine 3" descr="img27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528" y="1289829"/>
            <a:ext cx="3207888" cy="497118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563227" y="5811827"/>
            <a:ext cx="87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(1993)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408691" y="5723635"/>
            <a:ext cx="78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(</a:t>
            </a:r>
            <a:r>
              <a:rPr lang="it-IT" dirty="0">
                <a:solidFill>
                  <a:schemeClr val="bg1"/>
                </a:solidFill>
              </a:rPr>
              <a:t>1995)</a:t>
            </a:r>
          </a:p>
        </p:txBody>
      </p:sp>
    </p:spTree>
    <p:extLst>
      <p:ext uri="{BB962C8B-B14F-4D97-AF65-F5344CB8AC3E}">
        <p14:creationId xmlns:p14="http://schemas.microsoft.com/office/powerpoint/2010/main" val="3673888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2323" y="243199"/>
            <a:ext cx="6021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DOCUMENTAZIONE &amp; SCAVO 2009- 2019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752492" y="2170126"/>
            <a:ext cx="23915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SETTORE DEL SANTUARIO DI ARTEMIDE A EST DEL CARDO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 CHIESA DEI PROPILEI</a:t>
            </a:r>
          </a:p>
          <a:p>
            <a:r>
              <a:rPr lang="it-IT" dirty="0">
                <a:solidFill>
                  <a:srgbClr val="FF0000"/>
                </a:solidFill>
              </a:rPr>
              <a:t> Aula, Nartece / Propileo Est, Via Sacra- Ponte Nord</a:t>
            </a:r>
          </a:p>
        </p:txBody>
      </p:sp>
      <p:pic>
        <p:nvPicPr>
          <p:cNvPr id="5" name="Immagine 4" descr="P404133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6851"/>
            <a:ext cx="6614865" cy="496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45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Fig 5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6176"/>
            <a:ext cx="4964497" cy="3723373"/>
          </a:xfrm>
          <a:prstGeom prst="rect">
            <a:avLst/>
          </a:prstGeom>
        </p:spPr>
      </p:pic>
      <p:pic>
        <p:nvPicPr>
          <p:cNvPr id="3" name="Immagine 2" descr="Fig 57 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988" y="466176"/>
            <a:ext cx="5125175" cy="372337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55636" y="4517077"/>
            <a:ext cx="6398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TERRAZZA INTERMEDIA</a:t>
            </a:r>
          </a:p>
          <a:p>
            <a:r>
              <a:rPr lang="it-IT">
                <a:solidFill>
                  <a:srgbClr val="FF0000"/>
                </a:solidFill>
              </a:rPr>
              <a:t> Secondo Altare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517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</TotalTime>
  <Words>235</Words>
  <Application>Microsoft Macintosh PowerPoint</Application>
  <PresentationFormat>Presentazione su schermo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ＭＳ 明朝</vt:lpstr>
      <vt:lpstr>Arial</vt:lpstr>
      <vt:lpstr>Calibri</vt:lpstr>
      <vt:lpstr>Cambria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Tommaso Mattioli</cp:lastModifiedBy>
  <cp:revision>51</cp:revision>
  <dcterms:created xsi:type="dcterms:W3CDTF">2019-08-06T09:29:52Z</dcterms:created>
  <dcterms:modified xsi:type="dcterms:W3CDTF">2020-03-14T20:55:49Z</dcterms:modified>
</cp:coreProperties>
</file>